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CED1D-0C63-40CB-8AD9-6BCF18CB1C8C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874FD-D855-4E02-9BBD-968A8EE574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87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375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87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05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76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0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40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3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049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44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33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D3ED2-E824-4667-8D04-4C461334E97A}" type="datetimeFigureOut">
              <a:rPr lang="pl-PL" smtClean="0"/>
              <a:t>2012-12-04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63D68-C945-45A1-9C32-56C5FEF54D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76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2483768" y="1865642"/>
            <a:ext cx="4627909" cy="3243897"/>
            <a:chOff x="2483768" y="1865642"/>
            <a:chExt cx="4627909" cy="3243897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grpSp>
          <p:nvGrpSpPr>
            <p:cNvPr id="10" name="Grupa 9"/>
            <p:cNvGrpSpPr/>
            <p:nvPr/>
          </p:nvGrpSpPr>
          <p:grpSpPr>
            <a:xfrm>
              <a:off x="2483768" y="1865642"/>
              <a:ext cx="4627909" cy="3243897"/>
              <a:chOff x="1066558" y="2089861"/>
              <a:chExt cx="5674457" cy="3592488"/>
            </a:xfrm>
          </p:grpSpPr>
          <p:sp>
            <p:nvSpPr>
              <p:cNvPr id="5" name="Puzzle3"/>
              <p:cNvSpPr>
                <a:spLocks noEditPoints="1" noChangeArrowheads="1"/>
              </p:cNvSpPr>
              <p:nvPr/>
            </p:nvSpPr>
            <p:spPr bwMode="auto">
              <a:xfrm rot="19240623">
                <a:off x="4973789" y="2779410"/>
                <a:ext cx="1767226" cy="2399257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FF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6" name="Puzzle2"/>
              <p:cNvSpPr>
                <a:spLocks noEditPoints="1" noChangeArrowheads="1"/>
              </p:cNvSpPr>
              <p:nvPr/>
            </p:nvSpPr>
            <p:spPr bwMode="auto">
              <a:xfrm rot="1715246">
                <a:off x="2711506" y="3497029"/>
                <a:ext cx="2820583" cy="2185320"/>
              </a:xfrm>
              <a:custGeom>
                <a:avLst/>
                <a:gdLst>
                  <a:gd name="T0" fmla="*/ 11 w 21600"/>
                  <a:gd name="T1" fmla="*/ 13386 h 21600"/>
                  <a:gd name="T2" fmla="*/ 4202 w 21600"/>
                  <a:gd name="T3" fmla="*/ 21161 h 21600"/>
                  <a:gd name="T4" fmla="*/ 10400 w 21600"/>
                  <a:gd name="T5" fmla="*/ 13909 h 21600"/>
                  <a:gd name="T6" fmla="*/ 16821 w 21600"/>
                  <a:gd name="T7" fmla="*/ 21190 h 21600"/>
                  <a:gd name="T8" fmla="*/ 21600 w 21600"/>
                  <a:gd name="T9" fmla="*/ 15083 h 21600"/>
                  <a:gd name="T10" fmla="*/ 16889 w 21600"/>
                  <a:gd name="T11" fmla="*/ 5739 h 21600"/>
                  <a:gd name="T12" fmla="*/ 10800 w 21600"/>
                  <a:gd name="T13" fmla="*/ 28 h 21600"/>
                  <a:gd name="T14" fmla="*/ 4202 w 21600"/>
                  <a:gd name="T15" fmla="*/ 5894 h 21600"/>
                  <a:gd name="T16" fmla="*/ 5388 w 21600"/>
                  <a:gd name="T17" fmla="*/ 6742 h 21600"/>
                  <a:gd name="T18" fmla="*/ 16177 w 21600"/>
                  <a:gd name="T19" fmla="*/ 2044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rgbClr val="C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7" name="Puzzle4"/>
              <p:cNvSpPr>
                <a:spLocks noEditPoints="1" noChangeArrowheads="1"/>
              </p:cNvSpPr>
              <p:nvPr/>
            </p:nvSpPr>
            <p:spPr bwMode="auto">
              <a:xfrm rot="1775207">
                <a:off x="1066558" y="2814164"/>
                <a:ext cx="1700598" cy="2793850"/>
              </a:xfrm>
              <a:custGeom>
                <a:avLst/>
                <a:gdLst>
                  <a:gd name="T0" fmla="*/ 8307 w 21600"/>
                  <a:gd name="T1" fmla="*/ 11593 h 21600"/>
                  <a:gd name="T2" fmla="*/ 453 w 21600"/>
                  <a:gd name="T3" fmla="*/ 16938 h 21600"/>
                  <a:gd name="T4" fmla="*/ 11500 w 21600"/>
                  <a:gd name="T5" fmla="*/ 21600 h 21600"/>
                  <a:gd name="T6" fmla="*/ 20920 w 21600"/>
                  <a:gd name="T7" fmla="*/ 16751 h 21600"/>
                  <a:gd name="T8" fmla="*/ 13972 w 21600"/>
                  <a:gd name="T9" fmla="*/ 10888 h 21600"/>
                  <a:gd name="T10" fmla="*/ 21033 w 21600"/>
                  <a:gd name="T11" fmla="*/ 4716 h 21600"/>
                  <a:gd name="T12" fmla="*/ 11102 w 21600"/>
                  <a:gd name="T13" fmla="*/ 11 h 21600"/>
                  <a:gd name="T14" fmla="*/ 453 w 21600"/>
                  <a:gd name="T15" fmla="*/ 4716 h 21600"/>
                  <a:gd name="T16" fmla="*/ 2076 w 21600"/>
                  <a:gd name="T17" fmla="*/ 5664 h 21600"/>
                  <a:gd name="T18" fmla="*/ 20203 w 21600"/>
                  <a:gd name="T19" fmla="*/ 159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8" name="Puzzle1"/>
              <p:cNvSpPr>
                <a:spLocks noEditPoints="1" noChangeArrowheads="1"/>
              </p:cNvSpPr>
              <p:nvPr/>
            </p:nvSpPr>
            <p:spPr bwMode="auto">
              <a:xfrm>
                <a:off x="2360789" y="2089861"/>
                <a:ext cx="2855483" cy="1665534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92D05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 dirty="0"/>
              </a:p>
            </p:txBody>
          </p:sp>
        </p:grpSp>
        <p:sp>
          <p:nvSpPr>
            <p:cNvPr id="11" name="pole tekstowe 10"/>
            <p:cNvSpPr txBox="1"/>
            <p:nvPr/>
          </p:nvSpPr>
          <p:spPr>
            <a:xfrm rot="1775207">
              <a:off x="2819982" y="3250926"/>
              <a:ext cx="1055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/>
                <a:t>MORSKI</a:t>
              </a:r>
              <a:endParaRPr lang="pl-PL" sz="1200" dirty="0"/>
            </a:p>
          </p:txBody>
        </p:sp>
        <p:sp>
          <p:nvSpPr>
            <p:cNvPr id="12" name="pole tekstowe 11"/>
            <p:cNvSpPr txBox="1"/>
            <p:nvPr/>
          </p:nvSpPr>
          <p:spPr>
            <a:xfrm rot="1715246">
              <a:off x="4304508" y="3853428"/>
              <a:ext cx="13420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000" b="1" dirty="0" smtClean="0"/>
                <a:t>KOLEJOWY</a:t>
              </a:r>
              <a:endParaRPr lang="pl-PL" sz="1200" dirty="0"/>
            </a:p>
          </p:txBody>
        </p:sp>
        <p:sp>
          <p:nvSpPr>
            <p:cNvPr id="14" name="pole tekstowe 13"/>
            <p:cNvSpPr txBox="1"/>
            <p:nvPr/>
          </p:nvSpPr>
          <p:spPr>
            <a:xfrm rot="19240623">
              <a:off x="5682951" y="3205105"/>
              <a:ext cx="14161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b="1" dirty="0" smtClean="0"/>
                <a:t>LOTNICZY</a:t>
              </a:r>
              <a:endParaRPr lang="pl-PL" sz="1400" dirty="0"/>
            </a:p>
          </p:txBody>
        </p:sp>
        <p:sp>
          <p:nvSpPr>
            <p:cNvPr id="15" name="pole tekstowe 14"/>
            <p:cNvSpPr txBox="1"/>
            <p:nvPr/>
          </p:nvSpPr>
          <p:spPr>
            <a:xfrm>
              <a:off x="3951241" y="2417549"/>
              <a:ext cx="13604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/>
                <a:t>DROGOWY</a:t>
              </a:r>
              <a:endParaRPr lang="pl-PL" sz="1400" dirty="0"/>
            </a:p>
          </p:txBody>
        </p:sp>
      </p:grpSp>
      <p:sp>
        <p:nvSpPr>
          <p:cNvPr id="3" name="pole tekstowe 2"/>
          <p:cNvSpPr txBox="1"/>
          <p:nvPr/>
        </p:nvSpPr>
        <p:spPr>
          <a:xfrm>
            <a:off x="18104" y="707211"/>
            <a:ext cx="912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Zarzadzanie bezpiecznym systemem transportowym </a:t>
            </a:r>
          </a:p>
          <a:p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dziś… 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41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971600" y="1012086"/>
            <a:ext cx="5963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 drogowy – strategia 4 E 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547664" y="1835603"/>
            <a:ext cx="4825670" cy="4041669"/>
            <a:chOff x="2763563" y="1766459"/>
            <a:chExt cx="4825670" cy="4041669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grpSp>
          <p:nvGrpSpPr>
            <p:cNvPr id="6" name="Grupa 5"/>
            <p:cNvGrpSpPr/>
            <p:nvPr/>
          </p:nvGrpSpPr>
          <p:grpSpPr>
            <a:xfrm>
              <a:off x="2763563" y="1766459"/>
              <a:ext cx="4825670" cy="4041669"/>
              <a:chOff x="1409626" y="1980020"/>
              <a:chExt cx="5916939" cy="4475988"/>
            </a:xfrm>
          </p:grpSpPr>
          <p:sp>
            <p:nvSpPr>
              <p:cNvPr id="11" name="Puzzle3"/>
              <p:cNvSpPr>
                <a:spLocks noEditPoints="1" noChangeArrowheads="1"/>
              </p:cNvSpPr>
              <p:nvPr/>
            </p:nvSpPr>
            <p:spPr bwMode="auto">
              <a:xfrm>
                <a:off x="5559339" y="3896936"/>
                <a:ext cx="1767226" cy="2559072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FF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12" name="Puzzle2"/>
              <p:cNvSpPr>
                <a:spLocks noEditPoints="1" noChangeArrowheads="1"/>
              </p:cNvSpPr>
              <p:nvPr/>
            </p:nvSpPr>
            <p:spPr bwMode="auto">
              <a:xfrm>
                <a:off x="2836585" y="3896936"/>
                <a:ext cx="3045399" cy="2185321"/>
              </a:xfrm>
              <a:custGeom>
                <a:avLst/>
                <a:gdLst>
                  <a:gd name="T0" fmla="*/ 11 w 21600"/>
                  <a:gd name="T1" fmla="*/ 13386 h 21600"/>
                  <a:gd name="T2" fmla="*/ 4202 w 21600"/>
                  <a:gd name="T3" fmla="*/ 21161 h 21600"/>
                  <a:gd name="T4" fmla="*/ 10400 w 21600"/>
                  <a:gd name="T5" fmla="*/ 13909 h 21600"/>
                  <a:gd name="T6" fmla="*/ 16821 w 21600"/>
                  <a:gd name="T7" fmla="*/ 21190 h 21600"/>
                  <a:gd name="T8" fmla="*/ 21600 w 21600"/>
                  <a:gd name="T9" fmla="*/ 15083 h 21600"/>
                  <a:gd name="T10" fmla="*/ 16889 w 21600"/>
                  <a:gd name="T11" fmla="*/ 5739 h 21600"/>
                  <a:gd name="T12" fmla="*/ 10800 w 21600"/>
                  <a:gd name="T13" fmla="*/ 28 h 21600"/>
                  <a:gd name="T14" fmla="*/ 4202 w 21600"/>
                  <a:gd name="T15" fmla="*/ 5894 h 21600"/>
                  <a:gd name="T16" fmla="*/ 5388 w 21600"/>
                  <a:gd name="T17" fmla="*/ 6742 h 21600"/>
                  <a:gd name="T18" fmla="*/ 16177 w 21600"/>
                  <a:gd name="T19" fmla="*/ 2044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rgbClr val="C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13" name="Puzzle4"/>
              <p:cNvSpPr>
                <a:spLocks noEditPoints="1" noChangeArrowheads="1"/>
              </p:cNvSpPr>
              <p:nvPr/>
            </p:nvSpPr>
            <p:spPr bwMode="auto">
              <a:xfrm>
                <a:off x="1409626" y="1980020"/>
                <a:ext cx="1700598" cy="2685101"/>
              </a:xfrm>
              <a:custGeom>
                <a:avLst/>
                <a:gdLst>
                  <a:gd name="T0" fmla="*/ 8307 w 21600"/>
                  <a:gd name="T1" fmla="*/ 11593 h 21600"/>
                  <a:gd name="T2" fmla="*/ 453 w 21600"/>
                  <a:gd name="T3" fmla="*/ 16938 h 21600"/>
                  <a:gd name="T4" fmla="*/ 11500 w 21600"/>
                  <a:gd name="T5" fmla="*/ 21600 h 21600"/>
                  <a:gd name="T6" fmla="*/ 20920 w 21600"/>
                  <a:gd name="T7" fmla="*/ 16751 h 21600"/>
                  <a:gd name="T8" fmla="*/ 13972 w 21600"/>
                  <a:gd name="T9" fmla="*/ 10888 h 21600"/>
                  <a:gd name="T10" fmla="*/ 21033 w 21600"/>
                  <a:gd name="T11" fmla="*/ 4716 h 21600"/>
                  <a:gd name="T12" fmla="*/ 11102 w 21600"/>
                  <a:gd name="T13" fmla="*/ 11 h 21600"/>
                  <a:gd name="T14" fmla="*/ 453 w 21600"/>
                  <a:gd name="T15" fmla="*/ 4716 h 21600"/>
                  <a:gd name="T16" fmla="*/ 2076 w 21600"/>
                  <a:gd name="T17" fmla="*/ 5664 h 21600"/>
                  <a:gd name="T18" fmla="*/ 20203 w 21600"/>
                  <a:gd name="T19" fmla="*/ 159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14" name="Puzzle1"/>
              <p:cNvSpPr>
                <a:spLocks noEditPoints="1" noChangeArrowheads="1"/>
              </p:cNvSpPr>
              <p:nvPr/>
            </p:nvSpPr>
            <p:spPr bwMode="auto">
              <a:xfrm>
                <a:off x="2875807" y="2489804"/>
                <a:ext cx="2855483" cy="1665534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92D05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 dirty="0"/>
              </a:p>
            </p:txBody>
          </p:sp>
        </p:grpSp>
        <p:sp>
          <p:nvSpPr>
            <p:cNvPr id="7" name="pole tekstowe 6"/>
            <p:cNvSpPr txBox="1"/>
            <p:nvPr/>
          </p:nvSpPr>
          <p:spPr>
            <a:xfrm>
              <a:off x="2777200" y="2226777"/>
              <a:ext cx="13260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smtClean="0"/>
                <a:t>Nadzór </a:t>
              </a:r>
              <a:br>
                <a:rPr lang="pl-PL" b="1" dirty="0" smtClean="0"/>
              </a:br>
              <a:r>
                <a:rPr lang="pl-PL" b="1" dirty="0" smtClean="0"/>
                <a:t>nad ruchem</a:t>
              </a:r>
              <a:endParaRPr lang="pl-PL" sz="1100" dirty="0"/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4419006" y="4130955"/>
              <a:ext cx="15004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smtClean="0"/>
                <a:t>Ratownictwo </a:t>
              </a:r>
              <a:br>
                <a:rPr lang="pl-PL" b="1" dirty="0" smtClean="0"/>
              </a:br>
              <a:r>
                <a:rPr lang="pl-PL" b="1" dirty="0" smtClean="0"/>
                <a:t>Medyczne </a:t>
              </a:r>
              <a:endParaRPr lang="pl-PL" sz="1100" dirty="0"/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6275571" y="4283952"/>
              <a:ext cx="11860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/>
                <a:t>Edukacja </a:t>
              </a:r>
              <a:endParaRPr lang="pl-PL" sz="1200" dirty="0"/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4482522" y="2778684"/>
              <a:ext cx="1282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/>
                <a:t>Inżynieria </a:t>
              </a:r>
              <a:endParaRPr lang="pl-PL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80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827584" y="404664"/>
            <a:ext cx="47754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Inżynieria drogowa </a:t>
            </a:r>
          </a:p>
          <a:p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kluczowe obszary działań 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a 4"/>
          <p:cNvGrpSpPr/>
          <p:nvPr/>
        </p:nvGrpSpPr>
        <p:grpSpPr>
          <a:xfrm>
            <a:off x="3977134" y="2597131"/>
            <a:ext cx="4915346" cy="3952955"/>
            <a:chOff x="2743087" y="1772478"/>
            <a:chExt cx="4915346" cy="3952955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grpSp>
          <p:nvGrpSpPr>
            <p:cNvPr id="6" name="Grupa 5"/>
            <p:cNvGrpSpPr/>
            <p:nvPr/>
          </p:nvGrpSpPr>
          <p:grpSpPr>
            <a:xfrm>
              <a:off x="2743087" y="1772478"/>
              <a:ext cx="4915346" cy="3952955"/>
              <a:chOff x="1384520" y="1986686"/>
              <a:chExt cx="6026893" cy="4377740"/>
            </a:xfrm>
          </p:grpSpPr>
          <p:sp>
            <p:nvSpPr>
              <p:cNvPr id="11" name="Puzzle3"/>
              <p:cNvSpPr>
                <a:spLocks noEditPoints="1" noChangeArrowheads="1"/>
              </p:cNvSpPr>
              <p:nvPr/>
            </p:nvSpPr>
            <p:spPr bwMode="auto">
              <a:xfrm>
                <a:off x="5471047" y="3805354"/>
                <a:ext cx="1940366" cy="2559072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FF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pl-PL" sz="1600" b="1" dirty="0" smtClean="0"/>
                  <a:t>zarządzanie </a:t>
                </a:r>
                <a:r>
                  <a:rPr lang="pl-PL" sz="1600" b="1" dirty="0" err="1" smtClean="0"/>
                  <a:t>brd</a:t>
                </a:r>
                <a:endParaRPr lang="pl-PL" sz="1600" b="1" dirty="0"/>
              </a:p>
            </p:txBody>
          </p:sp>
          <p:sp>
            <p:nvSpPr>
              <p:cNvPr id="12" name="Puzzle2"/>
              <p:cNvSpPr>
                <a:spLocks noEditPoints="1" noChangeArrowheads="1"/>
              </p:cNvSpPr>
              <p:nvPr/>
            </p:nvSpPr>
            <p:spPr bwMode="auto">
              <a:xfrm>
                <a:off x="2836584" y="3888184"/>
                <a:ext cx="2992501" cy="2185323"/>
              </a:xfrm>
              <a:custGeom>
                <a:avLst/>
                <a:gdLst>
                  <a:gd name="T0" fmla="*/ 11 w 21600"/>
                  <a:gd name="T1" fmla="*/ 13386 h 21600"/>
                  <a:gd name="T2" fmla="*/ 4202 w 21600"/>
                  <a:gd name="T3" fmla="*/ 21161 h 21600"/>
                  <a:gd name="T4" fmla="*/ 10400 w 21600"/>
                  <a:gd name="T5" fmla="*/ 13909 h 21600"/>
                  <a:gd name="T6" fmla="*/ 16821 w 21600"/>
                  <a:gd name="T7" fmla="*/ 21190 h 21600"/>
                  <a:gd name="T8" fmla="*/ 21600 w 21600"/>
                  <a:gd name="T9" fmla="*/ 15083 h 21600"/>
                  <a:gd name="T10" fmla="*/ 16889 w 21600"/>
                  <a:gd name="T11" fmla="*/ 5739 h 21600"/>
                  <a:gd name="T12" fmla="*/ 10800 w 21600"/>
                  <a:gd name="T13" fmla="*/ 28 h 21600"/>
                  <a:gd name="T14" fmla="*/ 4202 w 21600"/>
                  <a:gd name="T15" fmla="*/ 5894 h 21600"/>
                  <a:gd name="T16" fmla="*/ 5388 w 21600"/>
                  <a:gd name="T17" fmla="*/ 6742 h 21600"/>
                  <a:gd name="T18" fmla="*/ 16177 w 21600"/>
                  <a:gd name="T19" fmla="*/ 2044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rgbClr val="C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pl-PL" b="1" dirty="0"/>
                  <a:t>b</a:t>
                </a:r>
                <a:r>
                  <a:rPr lang="pl-PL" b="1" dirty="0" smtClean="0"/>
                  <a:t>udowa </a:t>
                </a:r>
                <a:endParaRPr lang="pl-PL" b="1" dirty="0"/>
              </a:p>
            </p:txBody>
          </p:sp>
          <p:sp>
            <p:nvSpPr>
              <p:cNvPr id="13" name="Puzzle4"/>
              <p:cNvSpPr>
                <a:spLocks noEditPoints="1" noChangeArrowheads="1"/>
              </p:cNvSpPr>
              <p:nvPr/>
            </p:nvSpPr>
            <p:spPr bwMode="auto">
              <a:xfrm>
                <a:off x="1384520" y="1986686"/>
                <a:ext cx="1700597" cy="2685101"/>
              </a:xfrm>
              <a:custGeom>
                <a:avLst/>
                <a:gdLst>
                  <a:gd name="T0" fmla="*/ 8307 w 21600"/>
                  <a:gd name="T1" fmla="*/ 11593 h 21600"/>
                  <a:gd name="T2" fmla="*/ 453 w 21600"/>
                  <a:gd name="T3" fmla="*/ 16938 h 21600"/>
                  <a:gd name="T4" fmla="*/ 11500 w 21600"/>
                  <a:gd name="T5" fmla="*/ 21600 h 21600"/>
                  <a:gd name="T6" fmla="*/ 20920 w 21600"/>
                  <a:gd name="T7" fmla="*/ 16751 h 21600"/>
                  <a:gd name="T8" fmla="*/ 13972 w 21600"/>
                  <a:gd name="T9" fmla="*/ 10888 h 21600"/>
                  <a:gd name="T10" fmla="*/ 21033 w 21600"/>
                  <a:gd name="T11" fmla="*/ 4716 h 21600"/>
                  <a:gd name="T12" fmla="*/ 11102 w 21600"/>
                  <a:gd name="T13" fmla="*/ 11 h 21600"/>
                  <a:gd name="T14" fmla="*/ 453 w 21600"/>
                  <a:gd name="T15" fmla="*/ 4716 h 21600"/>
                  <a:gd name="T16" fmla="*/ 2076 w 21600"/>
                  <a:gd name="T17" fmla="*/ 5664 h 21600"/>
                  <a:gd name="T18" fmla="*/ 20203 w 21600"/>
                  <a:gd name="T19" fmla="*/ 159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/>
              </a:p>
            </p:txBody>
          </p:sp>
          <p:sp>
            <p:nvSpPr>
              <p:cNvPr id="14" name="Puzzle1"/>
              <p:cNvSpPr>
                <a:spLocks noEditPoints="1" noChangeArrowheads="1"/>
              </p:cNvSpPr>
              <p:nvPr/>
            </p:nvSpPr>
            <p:spPr bwMode="auto">
              <a:xfrm>
                <a:off x="2836585" y="2554318"/>
                <a:ext cx="2855483" cy="1665534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92D05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sz="1200" dirty="0"/>
              </a:p>
            </p:txBody>
          </p:sp>
        </p:grpSp>
        <p:sp>
          <p:nvSpPr>
            <p:cNvPr id="7" name="pole tekstowe 6"/>
            <p:cNvSpPr txBox="1"/>
            <p:nvPr/>
          </p:nvSpPr>
          <p:spPr>
            <a:xfrm>
              <a:off x="2893182" y="2285031"/>
              <a:ext cx="10412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smtClean="0"/>
                <a:t>nauka</a:t>
              </a:r>
              <a:br>
                <a:rPr lang="pl-PL" b="1" dirty="0" smtClean="0"/>
              </a:br>
              <a:r>
                <a:rPr lang="pl-PL" b="1" dirty="0" smtClean="0"/>
                <a:t> i rozwój </a:t>
              </a:r>
              <a:endParaRPr lang="pl-PL" sz="1100" dirty="0"/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4360983" y="2800091"/>
              <a:ext cx="1573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/>
                <a:t>projektowanie</a:t>
              </a:r>
            </a:p>
          </p:txBody>
        </p:sp>
      </p:grpSp>
      <p:sp>
        <p:nvSpPr>
          <p:cNvPr id="15" name="Puzzle4"/>
          <p:cNvSpPr>
            <a:spLocks noEditPoints="1" noChangeArrowheads="1"/>
          </p:cNvSpPr>
          <p:nvPr/>
        </p:nvSpPr>
        <p:spPr bwMode="auto">
          <a:xfrm>
            <a:off x="5659783" y="1173955"/>
            <a:ext cx="1332061" cy="2160240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b="1" dirty="0" smtClean="0"/>
              <a:t>legislacja</a:t>
            </a:r>
            <a:r>
              <a:rPr lang="pl-PL" sz="1200" dirty="0" smtClean="0"/>
              <a:t>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3973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zzle4"/>
          <p:cNvSpPr>
            <a:spLocks noEditPoints="1" noChangeArrowheads="1"/>
          </p:cNvSpPr>
          <p:nvPr/>
        </p:nvSpPr>
        <p:spPr bwMode="auto">
          <a:xfrm>
            <a:off x="340384" y="261660"/>
            <a:ext cx="1386954" cy="2424558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sz="1200"/>
          </a:p>
        </p:txBody>
      </p:sp>
      <p:sp>
        <p:nvSpPr>
          <p:cNvPr id="5" name="pole tekstowe 4"/>
          <p:cNvSpPr txBox="1"/>
          <p:nvPr/>
        </p:nvSpPr>
        <p:spPr>
          <a:xfrm>
            <a:off x="465446" y="738153"/>
            <a:ext cx="104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nauka</a:t>
            </a:r>
            <a:br>
              <a:rPr lang="pl-PL" b="1" dirty="0" smtClean="0"/>
            </a:br>
            <a:r>
              <a:rPr lang="pl-PL" b="1" dirty="0" smtClean="0"/>
              <a:t> i rozwój </a:t>
            </a:r>
            <a:endParaRPr lang="pl-PL" sz="11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89743"/>
              </p:ext>
            </p:extLst>
          </p:nvPr>
        </p:nvGraphicFramePr>
        <p:xfrm>
          <a:off x="2267744" y="754179"/>
          <a:ext cx="6355658" cy="1752220"/>
        </p:xfrm>
        <a:graphic>
          <a:graphicData uri="http://schemas.openxmlformats.org/drawingml/2006/table">
            <a:tbl>
              <a:tblPr firstRow="1" firstCol="1" bandRow="1"/>
              <a:tblGrid>
                <a:gridCol w="4411442"/>
                <a:gridCol w="1080120"/>
                <a:gridCol w="86409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Zadania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Podmiot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odpowiedzialny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Termin realizacji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9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1. Inspirowanie</a:t>
                      </a: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zlecanie prac naukowo-badawczych, których wdrożenie służyć będzie poprawie </a:t>
                      </a:r>
                      <a:r>
                        <a:rPr lang="pl-PL" sz="9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brd</a:t>
                      </a: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. 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Verdana"/>
                          <a:ea typeface="Calibri"/>
                          <a:cs typeface="Times New Roman"/>
                        </a:rPr>
                        <a:t>MTBiGM, KRBRD, GDDKiA 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9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2. Współpraca </a:t>
                      </a: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międzynarodowa w zakresie wykorzystywania najnowszych zdobyczy nauki i wymiany doświadczeń.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Verdana"/>
                          <a:ea typeface="Calibri"/>
                          <a:cs typeface="Times New Roman"/>
                        </a:rPr>
                        <a:t>MTBiGM, KRBRD, GDDKiA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83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9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3. Szkolenia </a:t>
                      </a: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kadry zarządcy </a:t>
                      </a:r>
                      <a:r>
                        <a:rPr lang="pl-PL" sz="9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drogi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ośrodki naukowe 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683568" y="3212976"/>
            <a:ext cx="806489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Podjęcie badań bezpieczeństwa ruchu drogowego m.in. w zakresie: </a:t>
            </a:r>
            <a:endParaRPr lang="pl-PL" sz="1200" dirty="0" smtClean="0"/>
          </a:p>
          <a:p>
            <a:pPr marL="285750" indent="-285750">
              <a:buFontTx/>
              <a:buChar char="-"/>
            </a:pPr>
            <a:r>
              <a:rPr lang="pl-PL" sz="1200" dirty="0" smtClean="0"/>
              <a:t>źródeł </a:t>
            </a:r>
            <a:r>
              <a:rPr lang="pl-PL" sz="1200" dirty="0"/>
              <a:t>zagrożeń niechronionych uczestników ruchu drogowego i możliwych </a:t>
            </a:r>
            <a:r>
              <a:rPr lang="pl-PL" sz="1200" dirty="0" smtClean="0"/>
              <a:t>środków </a:t>
            </a:r>
            <a:r>
              <a:rPr lang="pl-PL" sz="1200" dirty="0"/>
              <a:t>poprawy ich bezpieczeństwa, </a:t>
            </a:r>
            <a:endParaRPr lang="pl-PL" sz="1200" dirty="0" smtClean="0"/>
          </a:p>
          <a:p>
            <a:pPr marL="285750" indent="-285750">
              <a:buFontTx/>
              <a:buChar char="-"/>
            </a:pPr>
            <a:r>
              <a:rPr lang="pl-PL" sz="1200" dirty="0" smtClean="0"/>
              <a:t>metod </a:t>
            </a:r>
            <a:r>
              <a:rPr lang="pl-PL" sz="1200" dirty="0"/>
              <a:t>prognozowania zagrożeń </a:t>
            </a:r>
            <a:r>
              <a:rPr lang="pl-PL" sz="1200" dirty="0" smtClean="0"/>
              <a:t>bezpieczeństwa </a:t>
            </a:r>
            <a:r>
              <a:rPr lang="pl-PL" sz="1200" dirty="0"/>
              <a:t>na różnych elementach infrastruktury </a:t>
            </a:r>
            <a:r>
              <a:rPr lang="pl-PL" sz="1200" dirty="0" smtClean="0"/>
              <a:t>drogowej;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 wpływu nowych rozwiązań technicznych pojazdu na wymagania projektowe </a:t>
            </a:r>
            <a:r>
              <a:rPr lang="pl-PL" sz="1200" dirty="0" smtClean="0"/>
              <a:t>i organizację ruchu;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 </a:t>
            </a:r>
            <a:r>
              <a:rPr lang="pl-PL" sz="1200" dirty="0" smtClean="0"/>
              <a:t>opracowania </a:t>
            </a:r>
            <a:r>
              <a:rPr lang="pl-PL" sz="1200" dirty="0"/>
              <a:t>mapy oznakowania kierunkowego dla docelowego przebiegu </a:t>
            </a:r>
            <a:r>
              <a:rPr lang="pl-PL" sz="1200" dirty="0" smtClean="0"/>
              <a:t>autostrad </a:t>
            </a:r>
            <a:r>
              <a:rPr lang="pl-PL" sz="1200" dirty="0"/>
              <a:t>i dróg </a:t>
            </a:r>
            <a:r>
              <a:rPr lang="pl-PL" sz="1200" dirty="0" smtClean="0"/>
              <a:t>ekspresowych;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opracowania </a:t>
            </a:r>
            <a:r>
              <a:rPr lang="pl-PL" sz="1200" dirty="0"/>
              <a:t>jednolitych zasad oznakowania  niebezpiecznych łuków poziomych i pionowych w powiązaniu ze stopniem zagrożenia bezpieczeństwa ruchu drogowego  oraz niebezpiecznych zjazdów i stromych </a:t>
            </a:r>
            <a:r>
              <a:rPr lang="pl-PL" sz="1200" dirty="0" smtClean="0"/>
              <a:t>podjazdów;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aktualizacji </a:t>
            </a:r>
            <a:r>
              <a:rPr lang="pl-PL" sz="1200" dirty="0"/>
              <a:t>wytycznych projektowania </a:t>
            </a:r>
            <a:r>
              <a:rPr lang="pl-PL" sz="1200" dirty="0" smtClean="0"/>
              <a:t>skrzyżowań; 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instrukcji </a:t>
            </a:r>
            <a:r>
              <a:rPr lang="pl-PL" sz="1200" dirty="0"/>
              <a:t>obliczania przepustowości </a:t>
            </a:r>
            <a:r>
              <a:rPr lang="pl-PL" sz="1200" dirty="0" smtClean="0"/>
              <a:t>skrzyżowań;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zasad </a:t>
            </a:r>
            <a:r>
              <a:rPr lang="pl-PL" sz="1200" dirty="0"/>
              <a:t>projektowania i oznakowania miejsc do kontroli </a:t>
            </a:r>
            <a:r>
              <a:rPr lang="pl-PL" sz="1200" dirty="0" smtClean="0"/>
              <a:t>pojazdów;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opracowania podręcznika </a:t>
            </a:r>
            <a:r>
              <a:rPr lang="pl-PL" sz="1200" dirty="0"/>
              <a:t>dobrych praktyk projektowania bezpiecznych </a:t>
            </a:r>
            <a:r>
              <a:rPr lang="pl-PL" sz="1200" dirty="0" smtClean="0"/>
              <a:t>dróg;</a:t>
            </a:r>
          </a:p>
          <a:p>
            <a:pPr marL="285750" indent="-285750">
              <a:buFontTx/>
              <a:buChar char="-"/>
            </a:pPr>
            <a:r>
              <a:rPr lang="pl-PL" sz="1200" dirty="0" smtClean="0">
                <a:ea typeface="Calibri" pitchFamily="34" charset="0"/>
                <a:cs typeface="Times New Roman" pitchFamily="18" charset="0"/>
              </a:rPr>
              <a:t>badania </a:t>
            </a:r>
            <a:r>
              <a:rPr lang="pl-PL" sz="1200" dirty="0">
                <a:ea typeface="Calibri" pitchFamily="34" charset="0"/>
                <a:cs typeface="Times New Roman" pitchFamily="18" charset="0"/>
              </a:rPr>
              <a:t>drogowych barier ochronnych na łukach o </a:t>
            </a:r>
            <a:r>
              <a:rPr lang="pl-PL" sz="1200" dirty="0" smtClean="0">
                <a:ea typeface="Calibri" pitchFamily="34" charset="0"/>
                <a:cs typeface="Times New Roman" pitchFamily="18" charset="0"/>
              </a:rPr>
              <a:t>małych promieniach;</a:t>
            </a:r>
          </a:p>
          <a:p>
            <a:pPr marL="285750" indent="-285750">
              <a:buFontTx/>
              <a:buChar char="-"/>
            </a:pPr>
            <a:r>
              <a:rPr lang="pl-PL" sz="1200" dirty="0" smtClean="0">
                <a:ea typeface="Calibri" pitchFamily="34" charset="0"/>
                <a:cs typeface="Times New Roman" pitchFamily="18" charset="0"/>
              </a:rPr>
              <a:t>opracowania na wzór instrukcji do przeprowadzania oceny i audytu </a:t>
            </a:r>
            <a:r>
              <a:rPr lang="pl-PL" sz="1200" dirty="0" err="1" smtClean="0">
                <a:ea typeface="Calibri" pitchFamily="34" charset="0"/>
                <a:cs typeface="Times New Roman" pitchFamily="18" charset="0"/>
              </a:rPr>
              <a:t>brd</a:t>
            </a:r>
            <a:r>
              <a:rPr lang="pl-PL" sz="1200" dirty="0" smtClean="0">
                <a:ea typeface="Calibri" pitchFamily="34" charset="0"/>
                <a:cs typeface="Times New Roman" pitchFamily="18" charset="0"/>
              </a:rPr>
              <a:t>, instrukcji do przeprowadzania kontroli </a:t>
            </a:r>
            <a:r>
              <a:rPr lang="pl-PL" sz="1200" dirty="0" err="1" smtClean="0">
                <a:ea typeface="Calibri" pitchFamily="34" charset="0"/>
                <a:cs typeface="Times New Roman" pitchFamily="18" charset="0"/>
              </a:rPr>
              <a:t>brd</a:t>
            </a:r>
            <a:r>
              <a:rPr lang="pl-PL" sz="1200" dirty="0" smtClean="0"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pl-PL" sz="1200" dirty="0" smtClean="0"/>
              <a:t>wpływu wydawanych </a:t>
            </a:r>
            <a:r>
              <a:rPr lang="pl-PL" sz="1200" dirty="0"/>
              <a:t>zgód na </a:t>
            </a:r>
            <a:r>
              <a:rPr lang="pl-PL" sz="1200" dirty="0" smtClean="0"/>
              <a:t>odstępstwa od warunków technicznych na </a:t>
            </a:r>
            <a:r>
              <a:rPr lang="pl-PL" sz="1200" dirty="0"/>
              <a:t>bezpieczeństwo ruchu </a:t>
            </a:r>
            <a:r>
              <a:rPr lang="pl-PL" sz="1200" dirty="0" smtClean="0"/>
              <a:t>drogowego. </a:t>
            </a:r>
            <a:endParaRPr lang="pl-PL" sz="1200" dirty="0"/>
          </a:p>
          <a:p>
            <a:pPr marL="285750" indent="-285750">
              <a:buFontTx/>
              <a:buChar char="-"/>
            </a:pPr>
            <a:endParaRPr lang="pl-PL" sz="1000" dirty="0"/>
          </a:p>
          <a:p>
            <a:pPr marL="285750" indent="-285750">
              <a:buFontTx/>
              <a:buChar char="-"/>
            </a:pPr>
            <a:endParaRPr lang="pl-PL" sz="1000" dirty="0"/>
          </a:p>
          <a:p>
            <a:pPr marL="285750" indent="-285750">
              <a:buFontTx/>
              <a:buChar char="-"/>
            </a:pPr>
            <a:endParaRPr lang="pl-PL" sz="1000" dirty="0"/>
          </a:p>
          <a:p>
            <a:endParaRPr lang="pl-PL" sz="1000" dirty="0"/>
          </a:p>
          <a:p>
            <a:pPr marL="285750" indent="-285750">
              <a:buFontTx/>
              <a:buChar char="-"/>
            </a:pPr>
            <a:endParaRPr lang="pl-PL" sz="1000" dirty="0"/>
          </a:p>
          <a:p>
            <a:r>
              <a:rPr lang="pl-PL" dirty="0" smtClean="0"/>
              <a:t> </a:t>
            </a:r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441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zzle4"/>
          <p:cNvSpPr>
            <a:spLocks noEditPoints="1" noChangeArrowheads="1"/>
          </p:cNvSpPr>
          <p:nvPr/>
        </p:nvSpPr>
        <p:spPr bwMode="auto">
          <a:xfrm>
            <a:off x="539552" y="1556792"/>
            <a:ext cx="1332061" cy="2160240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b="1" dirty="0" smtClean="0"/>
              <a:t>legislacja</a:t>
            </a:r>
            <a:r>
              <a:rPr lang="pl-PL" sz="1200" dirty="0" smtClean="0"/>
              <a:t> </a:t>
            </a:r>
            <a:endParaRPr lang="pl-PL" sz="1200" dirty="0"/>
          </a:p>
        </p:txBody>
      </p:sp>
      <p:sp>
        <p:nvSpPr>
          <p:cNvPr id="5" name="Prostokąt 4"/>
          <p:cNvSpPr/>
          <p:nvPr/>
        </p:nvSpPr>
        <p:spPr>
          <a:xfrm>
            <a:off x="2051720" y="4581128"/>
            <a:ext cx="6318448" cy="1756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Zmiany w warunkach technicznych są wymuszane przez postęp w zakresie </a:t>
            </a:r>
            <a:r>
              <a:rPr lang="pl-PL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projektowania dróg w </a:t>
            </a:r>
            <a:r>
              <a:rPr lang="pl-PL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Europie, a także zmian w ruchu </a:t>
            </a:r>
            <a:r>
              <a:rPr lang="pl-PL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drogowym i </a:t>
            </a:r>
            <a:r>
              <a:rPr lang="pl-PL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otoczeniu drogi. Na warunki techniczne mają istotny wpływ najnowsze rozwiązania konstrukcyjne, technologiczne oraz materiałowe. </a:t>
            </a:r>
            <a:r>
              <a:rPr lang="pl-PL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Dlatego ważne </a:t>
            </a:r>
            <a:r>
              <a:rPr lang="pl-PL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jest, aby doprowadzić do </a:t>
            </a:r>
            <a:r>
              <a:rPr lang="pl-PL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zgodności z </a:t>
            </a:r>
            <a:r>
              <a:rPr lang="pl-PL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obowiązującymi przepisami, doprecyzować definicje stosowanych pojęć oraz ograniczyć rozstrzygnięcia uznaniowe, jak również ujednolicić standardy techniczne dla poszczególnych klas dróg, wyeliminować błędy, niejednoznaczność przepisów oraz zmienić zapisy niezrozumiałe.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282693"/>
              </p:ext>
            </p:extLst>
          </p:nvPr>
        </p:nvGraphicFramePr>
        <p:xfrm>
          <a:off x="2274168" y="476672"/>
          <a:ext cx="6096000" cy="3927377"/>
        </p:xfrm>
        <a:graphic>
          <a:graphicData uri="http://schemas.openxmlformats.org/drawingml/2006/table">
            <a:tbl>
              <a:tblPr firstRow="1" firstCol="1" bandRow="1"/>
              <a:tblGrid>
                <a:gridCol w="4119245"/>
                <a:gridCol w="1076325"/>
                <a:gridCol w="900430"/>
              </a:tblGrid>
              <a:tr h="325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Zadania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Podmiot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odpowiedzialny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Termin realizacji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Zmiana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obowiązujących regulacji prawnych pod kątem eliminacji niejednoznacznych zapisów, ujednolicenia standardów: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zarządzania procesem inwestycyjnym,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projektowania, budowy i eksploatacji dróg,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2865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wzmocnienie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ochrony nawierzchni drogowej (automatyzacja systemu ważenia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pojazdów)</a:t>
                      </a:r>
                    </a:p>
                    <a:p>
                      <a:pPr marL="685800" indent="-2286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Zmiana rozporządzenia Ministra Transportu i Gospodarki Morskiej w sprawie warunków technicznych jakim powinny odpowiadać drogi publiczne i ich usytuowanie. 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62865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pl-PL" sz="1000" dirty="0" smtClean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MTBiGM, ośrodki naukowe, GDDKiA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228600" lvl="0" indent="-2286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Opracowanie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przepisów (także wewnętrznych)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regulujących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      zarządzanie bezpieczeństwem dróg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i kontrolę bezpieczeństwa.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MTBiGM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GDDKiA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96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zzle1"/>
          <p:cNvSpPr>
            <a:spLocks noEditPoints="1" noChangeArrowheads="1"/>
          </p:cNvSpPr>
          <p:nvPr/>
        </p:nvSpPr>
        <p:spPr bwMode="auto">
          <a:xfrm>
            <a:off x="179512" y="2060848"/>
            <a:ext cx="2328843" cy="1503922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sz="12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13149" y="2575908"/>
            <a:ext cx="1573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projektowanie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46912"/>
              </p:ext>
            </p:extLst>
          </p:nvPr>
        </p:nvGraphicFramePr>
        <p:xfrm>
          <a:off x="2699792" y="188640"/>
          <a:ext cx="6096000" cy="6363843"/>
        </p:xfrm>
        <a:graphic>
          <a:graphicData uri="http://schemas.openxmlformats.org/drawingml/2006/table">
            <a:tbl>
              <a:tblPr firstRow="1" firstCol="1" bandRow="1"/>
              <a:tblGrid>
                <a:gridCol w="4119245"/>
                <a:gridCol w="1209347"/>
                <a:gridCol w="76740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Zadania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Podmiot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odpowiedzialny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Termin realizacji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Wyeliminowanie błędów planistycznych i projektowych powstałych </a:t>
                      </a:r>
                      <a:b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</a:b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 skutek niejednoznacznych przepisów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np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.: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niewłaściwy dobór prędkości do funkcji bądź sytuacji na drodze,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brak chodników, bezpiecznych dojść do przystanków lub ich   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                        nieprawidłowe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oświetlenie,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brak skutecznej segregacji ruchu rowerowego i pieszego w przekroju ulicy,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obecność drzew i słupów oświetlenia w koronie drogi, a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także</a:t>
                      </a:r>
                      <a:r>
                        <a:rPr lang="pl-PL" sz="10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projektowanie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barier podatnych bezpośrednio przy słupach i podporach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pasie dzielącym,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niezapewnienie dostatecznej widoczności na łukach poziomych i pionowych, na skrzyżowanych, przy wyjazdach i wyjściach spoza ekranów oraz przy zastosowaniu barier,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należy określić lokalizację przejść dla pieszych, tak by wyeliminować dotychczasowe błędy związane z ich lokalizacją,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brak wyspy azylu na szerokim przejściu lub zbyt krótka wyspa, która nie zabezpiecza przejścia,  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niestandardowe, różne rozwiązania oznakowania miejsc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do</a:t>
                      </a:r>
                      <a:r>
                        <a:rPr lang="pl-PL" sz="10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prowadzenia kontroli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3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łączenie stref zmiany przekroju dwujezdniowego na jednojezdniowy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 </a:t>
                      </a:r>
                      <a:r>
                        <a:rPr lang="pl-PL" sz="10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miejscami 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i rozwiązaniami zawierającymi potencjalne punkty kolizji (skrzyżowania, przejścia dla pieszych, zjazdy i przewiązki),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przyjmowanie zbyt krótkiego pojazdu do analizy trajektorii ruchu kół lub pudła pojazdu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MTBiGM</a:t>
                      </a: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GDDKiA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8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uzzle3"/>
          <p:cNvSpPr>
            <a:spLocks noEditPoints="1" noChangeArrowheads="1"/>
          </p:cNvSpPr>
          <p:nvPr/>
        </p:nvSpPr>
        <p:spPr bwMode="auto">
          <a:xfrm>
            <a:off x="467544" y="1412776"/>
            <a:ext cx="1656184" cy="2310758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1600" b="1" dirty="0" smtClean="0"/>
              <a:t>zarządzanie </a:t>
            </a:r>
            <a:r>
              <a:rPr lang="pl-PL" sz="1600" b="1" dirty="0" err="1" smtClean="0"/>
              <a:t>brd</a:t>
            </a:r>
            <a:endParaRPr lang="pl-PL" sz="16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291490"/>
              </p:ext>
            </p:extLst>
          </p:nvPr>
        </p:nvGraphicFramePr>
        <p:xfrm>
          <a:off x="2411760" y="1268760"/>
          <a:ext cx="6096000" cy="3423285"/>
        </p:xfrm>
        <a:graphic>
          <a:graphicData uri="http://schemas.openxmlformats.org/drawingml/2006/table">
            <a:tbl>
              <a:tblPr firstRow="1" firstCol="1" bandRow="1"/>
              <a:tblGrid>
                <a:gridCol w="4119245"/>
                <a:gridCol w="1209347"/>
                <a:gridCol w="76740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Zadania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Podmiot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odpowiedzialny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Termin realizacji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wykonywanie procedur oceny i audytu BRD;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wykonywanie kontroli </a:t>
                      </a:r>
                      <a:r>
                        <a:rPr lang="pl-PL" sz="11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brd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na sieci istniejącej,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zgodnie z określonymi, przyjętymi założeniami;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przeprowadzenie klasyfikacji odcinków sieci drogowej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ze względu na bezpieczeństwo sieci </a:t>
                      </a:r>
                      <a:r>
                        <a:rPr lang="pl-PL" sz="11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koncentrację wypadków;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wybór efektywnych środków i podjęcie skutecznych działań </a:t>
                      </a:r>
                      <a:r>
                        <a:rPr lang="pl-PL" sz="11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mających wpływ na </a:t>
                      </a:r>
                      <a:r>
                        <a:rPr lang="pl-PL" sz="11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brd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;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włączenie projektów stałej organizacji ruchu jako </a:t>
                      </a:r>
                      <a:r>
                        <a:rPr lang="pl-PL" sz="11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projektów budowlanych </a:t>
                      </a: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podlegających prawu budowlanemu,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- zapewnienie niezależności </a:t>
                      </a: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Audytorom, tak by uniknąć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sytuacji, gdy ta sama osoba audytuje,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 następnie uzasadnia uwagi Audytora,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GDDKiA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 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4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417</Words>
  <Application>Microsoft Office PowerPoint</Application>
  <PresentationFormat>Pokaz na ekranie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GDDKiA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Radkowska-Stupnicka Malgorzata</dc:creator>
  <cp:lastModifiedBy>wwrobel</cp:lastModifiedBy>
  <cp:revision>23</cp:revision>
  <cp:lastPrinted>2012-12-03T09:41:55Z</cp:lastPrinted>
  <dcterms:created xsi:type="dcterms:W3CDTF">2012-11-30T07:38:53Z</dcterms:created>
  <dcterms:modified xsi:type="dcterms:W3CDTF">2012-12-04T13:08:19Z</dcterms:modified>
</cp:coreProperties>
</file>